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29"/>
  </p:notesMasterIdLst>
  <p:handoutMasterIdLst>
    <p:handoutMasterId r:id="rId30"/>
  </p:handoutMasterIdLst>
  <p:sldIdLst>
    <p:sldId id="256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70" r:id="rId12"/>
    <p:sldId id="271" r:id="rId13"/>
    <p:sldId id="273" r:id="rId14"/>
    <p:sldId id="274" r:id="rId15"/>
    <p:sldId id="287" r:id="rId16"/>
    <p:sldId id="288" r:id="rId17"/>
    <p:sldId id="289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7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61" autoAdjust="0"/>
    <p:restoredTop sz="84767" autoAdjust="0"/>
  </p:normalViewPr>
  <p:slideViewPr>
    <p:cSldViewPr snapToGrid="0">
      <p:cViewPr varScale="1">
        <p:scale>
          <a:sx n="84" d="100"/>
          <a:sy n="84" d="100"/>
        </p:scale>
        <p:origin x="200" y="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7/17/24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7/17/24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Thomas H. Edwards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20240718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P589-1</a:t>
            </a:r>
            <a:br>
              <a:rPr lang="en-US" dirty="0"/>
            </a:br>
            <a:r>
              <a:rPr lang="en-US" dirty="0"/>
              <a:t>Refined hashtag processing</a:t>
            </a:r>
            <a:br>
              <a:rPr lang="en-US" dirty="0"/>
            </a:br>
            <a:r>
              <a:rPr lang="en-US" dirty="0"/>
              <a:t>initial clustering, annotated </a:t>
            </a:r>
            <a:r>
              <a:rPr lang="en-US" dirty="0" err="1"/>
              <a:t>umaps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84953F-6476-11BC-F9FD-BBD0F7D7F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63168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28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stimulation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0A0531-0200-2F59-B5BA-B67473021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963168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490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stimulation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220DD9-5EBF-FCC0-291E-DB6D21BF4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80772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8396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83DDBA-5471-DC81-415D-75E593118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Donor id, warm colors are t1d, cool colors control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0AEE78-CA00-DA38-1DC4-E95B5D98A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06475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642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24734B-8C91-9D9D-20DF-91E1AAA89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Donor id, warm colors are t1d, cool colors control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E9D812-1EFA-92DC-C788-E21178800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06475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736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0CE3FC-C13B-384C-1C9B-48B7948FB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Donor id on </a:t>
            </a:r>
            <a:r>
              <a:rPr lang="en-US" dirty="0" err="1"/>
              <a:t>rna</a:t>
            </a:r>
            <a:r>
              <a:rPr lang="en-US" dirty="0"/>
              <a:t> clusters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4296D4-051B-3B79-D8AF-2AF6C2063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82306"/>
            <a:ext cx="9144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16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6E4938-17A1-CAC0-C1C1-3CF632D235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891C8-98E2-263E-F9E8-5ED581ABA3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564961-996A-F4E8-BD8D-B6B833EED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85AC33-6374-5C20-923F-F9408F63B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05" y="1048512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313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E9041C-F85C-F1DB-77E7-F6C971E523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824E8-EE9C-5DD1-82F0-10EA281448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4628C09-8CDF-C4D7-EF58-5389B9C1F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C90C55-6ECE-A4B7-01E4-E54C9D698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05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21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1EB67A-F9D1-DA2F-9596-09B0A37BA0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65E130-5A9F-AABC-FDB6-6F03F132642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78F17A-F168-FAE9-3C22-2E5A8A466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BDC91D-979B-7BEB-2A4F-F30B6B976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955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9E2E0F-CE24-CD29-04E1-9727D231B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C0EFA-C24A-91AD-C4BF-EFCAD784DDB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B388A4-6C34-2BA4-5D2D-09FE5A072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BADC1C-6026-A50D-F966-124951C16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379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passing qc for each hashtag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6A77153-0CB7-7149-4466-76658677A7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593841"/>
              </p:ext>
            </p:extLst>
          </p:nvPr>
        </p:nvGraphicFramePr>
        <p:xfrm>
          <a:off x="1389413" y="1267507"/>
          <a:ext cx="9429007" cy="47461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17987">
                  <a:extLst>
                    <a:ext uri="{9D8B030D-6E8A-4147-A177-3AD203B41FA5}">
                      <a16:colId xmlns:a16="http://schemas.microsoft.com/office/drawing/2014/main" val="996584562"/>
                    </a:ext>
                  </a:extLst>
                </a:gridCol>
                <a:gridCol w="610743">
                  <a:extLst>
                    <a:ext uri="{9D8B030D-6E8A-4147-A177-3AD203B41FA5}">
                      <a16:colId xmlns:a16="http://schemas.microsoft.com/office/drawing/2014/main" val="2945933316"/>
                    </a:ext>
                  </a:extLst>
                </a:gridCol>
                <a:gridCol w="3399581">
                  <a:extLst>
                    <a:ext uri="{9D8B030D-6E8A-4147-A177-3AD203B41FA5}">
                      <a16:colId xmlns:a16="http://schemas.microsoft.com/office/drawing/2014/main" val="1172398926"/>
                    </a:ext>
                  </a:extLst>
                </a:gridCol>
                <a:gridCol w="1304207">
                  <a:extLst>
                    <a:ext uri="{9D8B030D-6E8A-4147-A177-3AD203B41FA5}">
                      <a16:colId xmlns:a16="http://schemas.microsoft.com/office/drawing/2014/main" val="1750433491"/>
                    </a:ext>
                  </a:extLst>
                </a:gridCol>
                <a:gridCol w="1296489">
                  <a:extLst>
                    <a:ext uri="{9D8B030D-6E8A-4147-A177-3AD203B41FA5}">
                      <a16:colId xmlns:a16="http://schemas.microsoft.com/office/drawing/2014/main" val="557861623"/>
                    </a:ext>
                  </a:extLst>
                </a:gridCol>
              </a:tblGrid>
              <a:tr h="211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hashtag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pool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donorId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stimulation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nCells_passQC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951767059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090236194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1437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301325491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114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511217433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38607635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1884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62358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153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68236550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493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9236217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3111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558831688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240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810233117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604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18792937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1334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08580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981710018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19759955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8612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94048581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395291811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83680489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CerosalettiLab942655_CEFX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12609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406468866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244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0009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2312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5C5F2F-B88C-5A82-BE12-3232516223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C39386-9114-E4F8-64C6-28D845ACFC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1AB693-994C-F2A3-C384-4E379CBB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886806-50E1-79AA-3868-5B8F7706A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831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EE9CC40-F312-C638-2108-B8E739D45D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71136-032B-AD46-8699-1575C47D70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4F846A-F7F2-B365-9E41-B1DFBEBB3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E2BF38-19B7-9005-E47F-E699188F9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EA67CD-52B3-DFA8-43E2-8328717577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9768D-F4B7-895E-46BF-DBAFD947F3A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1FC63A-2946-53BE-6E6B-1D5381E02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75A0AE-914F-8C70-8E4D-48E1D8571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1564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1D3364-DBD7-4165-7C23-F8A9F16ADA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16253-D739-9AF1-20F8-9BDBCA09A7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9C63F8-F7CC-5A91-6FD2-9EF447024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7A4BC9-B2A8-8D43-BABD-C52A2E146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022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927D47-3DDB-E823-0B7A-943690182F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9408E-84A9-DC36-73E6-F4D0803DF4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CB592C-711B-63FC-D303-8D760B90B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14B611-00BA-D0B0-D4C2-F14DFA947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259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progress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0AA1EF-2AF8-5E95-7568-BFDAC8924160}"/>
              </a:ext>
            </a:extLst>
          </p:cNvPr>
          <p:cNvSpPr txBox="1"/>
          <p:nvPr/>
        </p:nvSpPr>
        <p:spPr>
          <a:xfrm>
            <a:off x="1249680" y="1630680"/>
            <a:ext cx="932688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</a:rPr>
              <a:t>Integration by </a:t>
            </a:r>
            <a:r>
              <a:rPr lang="en-US" sz="2400" b="0" i="0" dirty="0" err="1">
                <a:solidFill>
                  <a:srgbClr val="000000"/>
                </a:solidFill>
              </a:rPr>
              <a:t>donorId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Downsampling</a:t>
            </a:r>
            <a:r>
              <a:rPr lang="en-US" sz="2400" dirty="0"/>
              <a:t> </a:t>
            </a:r>
            <a:r>
              <a:rPr lang="en-US" sz="2400" u="none" strike="noStrike" dirty="0">
                <a:effectLst/>
              </a:rPr>
              <a:t>CerosalettiLab942655_CEFX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u="none" strike="noStrike" dirty="0">
                <a:solidFill>
                  <a:srgbClr val="000000"/>
                </a:solidFill>
                <a:effectLst/>
              </a:rPr>
              <a:t>Demultiplexing CITE-seq feature barcodes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Expression of Treg/</a:t>
            </a:r>
            <a:r>
              <a:rPr lang="en-US" sz="2400" dirty="0" err="1">
                <a:solidFill>
                  <a:srgbClr val="000000"/>
                </a:solidFill>
              </a:rPr>
              <a:t>Tconv</a:t>
            </a:r>
            <a:r>
              <a:rPr lang="en-US" sz="2400" dirty="0">
                <a:solidFill>
                  <a:srgbClr val="000000"/>
                </a:solidFill>
              </a:rPr>
              <a:t> DEGs from P390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u="none" strike="noStrike" dirty="0">
                <a:solidFill>
                  <a:srgbClr val="000000"/>
                </a:solidFill>
                <a:effectLst/>
              </a:rPr>
              <a:t>Examine vs 137/154 FBs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u="none" strike="noStrike" dirty="0">
              <a:solidFill>
                <a:srgbClr val="000000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</a:rPr>
              <a:t>Optimization of clustering hyperparameters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Cell type inference from </a:t>
            </a:r>
            <a:r>
              <a:rPr lang="en-US" sz="2400" dirty="0" err="1">
                <a:solidFill>
                  <a:srgbClr val="000000"/>
                </a:solidFill>
              </a:rPr>
              <a:t>RNAseq</a:t>
            </a:r>
            <a:endParaRPr lang="en-US" sz="2400" b="0" i="0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u="none" strike="noStrike" dirty="0" err="1">
                <a:solidFill>
                  <a:srgbClr val="000000"/>
                </a:solidFill>
                <a:effectLst/>
              </a:rPr>
              <a:t>iNKT</a:t>
            </a:r>
            <a:r>
              <a:rPr lang="en-US" sz="2400" u="none" strike="noStrike" dirty="0">
                <a:solidFill>
                  <a:srgbClr val="000000"/>
                </a:solidFill>
                <a:effectLst/>
              </a:rPr>
              <a:t>/MAIT cell checks</a:t>
            </a:r>
            <a:endParaRPr lang="en-US" sz="2400" b="0" i="0" u="none" strike="noStrike" dirty="0">
              <a:solidFill>
                <a:srgbClr val="000000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0875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 1 hashtag expression with cutoffs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F33AA4-1112-7C54-7087-C79E1332D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28" y="1264326"/>
            <a:ext cx="10972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32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 2 hashtag expression with cutoffs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3FEF7A-D4C4-D837-78B7-55F237170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28" y="1097280"/>
            <a:ext cx="10972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673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Pool1 hashtag </a:t>
            </a:r>
            <a:r>
              <a:rPr lang="en-US" dirty="0" err="1"/>
              <a:t>ridgeplots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15319E-9E34-0F00-F0AD-D33F7E7F1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876" y="963168"/>
            <a:ext cx="8842248" cy="589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81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Pool2 hashtag </a:t>
            </a:r>
            <a:r>
              <a:rPr lang="en-US" dirty="0" err="1"/>
              <a:t>ridgeplots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287289-3CAC-2E6F-4C01-E0A7F0041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590" y="963168"/>
            <a:ext cx="8846820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176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 </a:t>
            </a:r>
            <a:r>
              <a:rPr lang="en-US" dirty="0" err="1"/>
              <a:t>umap</a:t>
            </a:r>
            <a:r>
              <a:rPr lang="en-US" dirty="0"/>
              <a:t> – unintegrated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841861-CE39-CE58-7AA4-4B42E806F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0368" y="963168"/>
            <a:ext cx="8046720" cy="4828032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CCB9863-669A-8C14-812B-3EC13FE7D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55064"/>
            <a:ext cx="5967245" cy="354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2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Rna</a:t>
            </a:r>
            <a:r>
              <a:rPr lang="en-US" dirty="0"/>
              <a:t> </a:t>
            </a:r>
            <a:r>
              <a:rPr lang="en-US" dirty="0" err="1"/>
              <a:t>umap</a:t>
            </a:r>
            <a:r>
              <a:rPr lang="en-US" dirty="0"/>
              <a:t> clusters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516A60-E89D-AFFD-E536-4B49BCB20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184" y="1096060"/>
            <a:ext cx="9247632" cy="554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16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C1E797-9502-3D5B-3463-FD5378375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" y="963168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7015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8446</TotalTime>
  <Words>252</Words>
  <Application>Microsoft Macintosh PowerPoint</Application>
  <PresentationFormat>Widescreen</PresentationFormat>
  <Paragraphs>123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Aptos Narrow</vt:lpstr>
      <vt:lpstr>Arial</vt:lpstr>
      <vt:lpstr>Calibri</vt:lpstr>
      <vt:lpstr>MADE Outer Sans</vt:lpstr>
      <vt:lpstr>Title Slides</vt:lpstr>
      <vt:lpstr>Content Slides</vt:lpstr>
      <vt:lpstr>Divider Slides</vt:lpstr>
      <vt:lpstr>PowerPoint Presentation</vt:lpstr>
      <vt:lpstr>Cells passing qc for each hashtag</vt:lpstr>
      <vt:lpstr>Pool 1 hashtag expression with cutoffs</vt:lpstr>
      <vt:lpstr>Pool 2 hashtag expression with cutoffs</vt:lpstr>
      <vt:lpstr>Pool1 hashtag ridgeplots</vt:lpstr>
      <vt:lpstr>Pool2 hashtag ridgeplots</vt:lpstr>
      <vt:lpstr>RNA umap – unintegrated </vt:lpstr>
      <vt:lpstr>Rna umap clusters</vt:lpstr>
      <vt:lpstr>Study group</vt:lpstr>
      <vt:lpstr>Study group</vt:lpstr>
      <vt:lpstr>stimulation</vt:lpstr>
      <vt:lpstr>stimulation</vt:lpstr>
      <vt:lpstr>Donor id, warm colors are t1d, cool colors control</vt:lpstr>
      <vt:lpstr>Donor id, warm colors are t1d, cool colors control</vt:lpstr>
      <vt:lpstr>Donor id on rna clusters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7</cp:revision>
  <dcterms:created xsi:type="dcterms:W3CDTF">2024-07-10T17:48:07Z</dcterms:created>
  <dcterms:modified xsi:type="dcterms:W3CDTF">2024-07-23T21:53:52Z</dcterms:modified>
</cp:coreProperties>
</file>

<file path=docProps/thumbnail.jpeg>
</file>